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1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F9D5-5903-44E9-9343-D599181074CC}" type="datetimeFigureOut">
              <a:rPr lang="it-IT" smtClean="0"/>
              <a:t>08/10/2020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C62A8-6F6E-4A2F-95DE-68890FCE3D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678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F9D5-5903-44E9-9343-D599181074CC}" type="datetimeFigureOut">
              <a:rPr lang="it-IT" smtClean="0"/>
              <a:t>08/10/2020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C62A8-6F6E-4A2F-95DE-68890FCE3D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848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F9D5-5903-44E9-9343-D599181074CC}" type="datetimeFigureOut">
              <a:rPr lang="it-IT" smtClean="0"/>
              <a:t>08/10/2020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C62A8-6F6E-4A2F-95DE-68890FCE3D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5360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F9D5-5903-44E9-9343-D599181074CC}" type="datetimeFigureOut">
              <a:rPr lang="it-IT" smtClean="0"/>
              <a:t>08/10/2020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C62A8-6F6E-4A2F-95DE-68890FCE3D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0595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F9D5-5903-44E9-9343-D599181074CC}" type="datetimeFigureOut">
              <a:rPr lang="it-IT" smtClean="0"/>
              <a:t>08/10/2020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C62A8-6F6E-4A2F-95DE-68890FCE3D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9517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F9D5-5903-44E9-9343-D599181074CC}" type="datetimeFigureOut">
              <a:rPr lang="it-IT" smtClean="0"/>
              <a:t>08/10/2020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C62A8-6F6E-4A2F-95DE-68890FCE3D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5324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F9D5-5903-44E9-9343-D599181074CC}" type="datetimeFigureOut">
              <a:rPr lang="it-IT" smtClean="0"/>
              <a:t>08/10/2020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C62A8-6F6E-4A2F-95DE-68890FCE3D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5471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F9D5-5903-44E9-9343-D599181074CC}" type="datetimeFigureOut">
              <a:rPr lang="it-IT" smtClean="0"/>
              <a:t>08/10/2020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C62A8-6F6E-4A2F-95DE-68890FCE3D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2221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F9D5-5903-44E9-9343-D599181074CC}" type="datetimeFigureOut">
              <a:rPr lang="it-IT" smtClean="0"/>
              <a:t>08/10/2020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C62A8-6F6E-4A2F-95DE-68890FCE3D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1261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F9D5-5903-44E9-9343-D599181074CC}" type="datetimeFigureOut">
              <a:rPr lang="it-IT" smtClean="0"/>
              <a:t>08/10/2020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C62A8-6F6E-4A2F-95DE-68890FCE3D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0531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F9D5-5903-44E9-9343-D599181074CC}" type="datetimeFigureOut">
              <a:rPr lang="it-IT" smtClean="0"/>
              <a:t>08/10/2020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C62A8-6F6E-4A2F-95DE-68890FCE3D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2388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4F9D5-5903-44E9-9343-D599181074CC}" type="datetimeFigureOut">
              <a:rPr lang="it-IT" smtClean="0"/>
              <a:t>08/10/2020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C62A8-6F6E-4A2F-95DE-68890FCE3D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70611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63138" y="224380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7200" dirty="0" smtClean="0"/>
              <a:t>Che cos’è la PAURA</a:t>
            </a:r>
            <a:endParaRPr lang="it-IT" sz="7200" dirty="0"/>
          </a:p>
        </p:txBody>
      </p:sp>
    </p:spTree>
    <p:extLst>
      <p:ext uri="{BB962C8B-B14F-4D97-AF65-F5344CB8AC3E}">
        <p14:creationId xmlns:p14="http://schemas.microsoft.com/office/powerpoint/2010/main" val="4127168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vocabolario definisce la PAURA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Stato emotivo di repulsione e di apprensione in prossimità di un vero o presunto </a:t>
            </a:r>
            <a:r>
              <a:rPr lang="it-IT" dirty="0" smtClean="0"/>
              <a:t>pericolo.</a:t>
            </a:r>
          </a:p>
          <a:p>
            <a:r>
              <a:rPr lang="it-IT" dirty="0" smtClean="0"/>
              <a:t>Ovvero una condizione </a:t>
            </a:r>
            <a:r>
              <a:rPr lang="it-IT" dirty="0"/>
              <a:t>mentale, può essere definita anche per gradi che corrispondono rispettivamente a: </a:t>
            </a:r>
            <a:endParaRPr lang="it-IT" dirty="0" smtClean="0"/>
          </a:p>
          <a:p>
            <a:pPr marL="0" indent="0">
              <a:buNone/>
            </a:pPr>
            <a:r>
              <a:rPr lang="it-IT" b="1" dirty="0"/>
              <a:t>	</a:t>
            </a:r>
            <a:r>
              <a:rPr lang="it-IT" b="1" dirty="0" smtClean="0"/>
              <a:t>timore</a:t>
            </a:r>
            <a:r>
              <a:rPr lang="it-IT" b="1" dirty="0"/>
              <a:t>, ansia, paura, fobia, panico, terrore ed orrore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46194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11079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L’arte ha saputo rappresentare queste emozioni producendo opere di grande bellezza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42042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9898" y="365125"/>
            <a:ext cx="5933902" cy="1325563"/>
          </a:xfrm>
        </p:spPr>
        <p:txBody>
          <a:bodyPr>
            <a:normAutofit/>
          </a:bodyPr>
          <a:lstStyle/>
          <a:p>
            <a:r>
              <a:rPr lang="it-IT" dirty="0"/>
              <a:t>L’urlo di </a:t>
            </a:r>
            <a:r>
              <a:rPr lang="it-IT" dirty="0" err="1"/>
              <a:t>Edvard</a:t>
            </a:r>
            <a:r>
              <a:rPr lang="it-IT" dirty="0"/>
              <a:t> </a:t>
            </a:r>
            <a:r>
              <a:rPr lang="it-IT" dirty="0" err="1"/>
              <a:t>Munch</a:t>
            </a:r>
            <a:r>
              <a:rPr lang="it-IT" dirty="0"/>
              <a:t> </a:t>
            </a:r>
            <a:r>
              <a:rPr lang="it-IT" dirty="0" smtClean="0"/>
              <a:t>1893 </a:t>
            </a:r>
            <a:r>
              <a:rPr lang="it-IT" sz="2200" dirty="0"/>
              <a:t>Olio, tempera e </a:t>
            </a:r>
            <a:r>
              <a:rPr lang="it-IT" sz="2200" dirty="0" smtClean="0"/>
              <a:t>pastello</a:t>
            </a:r>
            <a:endParaRPr lang="it-IT" sz="2200" dirty="0"/>
          </a:p>
        </p:txBody>
      </p:sp>
      <p:pic>
        <p:nvPicPr>
          <p:cNvPr id="1026" name="Picture 2" descr="L'urlo - Wikipedi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9" y="130697"/>
            <a:ext cx="5169533" cy="658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652654" y="2842953"/>
            <a:ext cx="647151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b="1" dirty="0" smtClean="0"/>
              <a:t>Com’è raffigurato questo essere umano?</a:t>
            </a:r>
            <a:endParaRPr lang="it-IT" dirty="0" smtClean="0"/>
          </a:p>
          <a:p>
            <a:pPr marL="342900" indent="-342900">
              <a:buFont typeface="+mj-lt"/>
              <a:buAutoNum type="arabicPeriod"/>
            </a:pPr>
            <a:r>
              <a:rPr lang="it-IT" b="1" dirty="0" smtClean="0"/>
              <a:t>È un uomo o una donna?</a:t>
            </a:r>
          </a:p>
          <a:p>
            <a:pPr marL="342900" indent="-342900">
              <a:buFont typeface="+mj-lt"/>
              <a:buAutoNum type="arabicPeriod"/>
            </a:pPr>
            <a:r>
              <a:rPr lang="it-IT" b="1" dirty="0" smtClean="0"/>
              <a:t>Di che colore è la sua carnagione?</a:t>
            </a:r>
          </a:p>
          <a:p>
            <a:pPr marL="342900" indent="-342900">
              <a:buFont typeface="+mj-lt"/>
              <a:buAutoNum type="arabicPeriod"/>
            </a:pPr>
            <a:r>
              <a:rPr lang="it-IT" b="1" dirty="0" smtClean="0"/>
              <a:t>Come sono i suoi lineamenti?</a:t>
            </a:r>
          </a:p>
          <a:p>
            <a:pPr marL="342900" indent="-342900">
              <a:buFont typeface="+mj-lt"/>
              <a:buAutoNum type="arabicPeriod"/>
            </a:pPr>
            <a:r>
              <a:rPr lang="it-IT" b="1" dirty="0" smtClean="0"/>
              <a:t>Come è disegnato lo sfondo?</a:t>
            </a:r>
          </a:p>
          <a:p>
            <a:pPr marL="342900" indent="-342900">
              <a:buFont typeface="+mj-lt"/>
              <a:buAutoNum type="arabicPeriod"/>
            </a:pPr>
            <a:r>
              <a:rPr lang="it-IT" b="1" dirty="0" smtClean="0"/>
              <a:t>Perché si intitola l’urlo?</a:t>
            </a:r>
          </a:p>
          <a:p>
            <a:pPr marL="342900" indent="-342900">
              <a:buFont typeface="+mj-lt"/>
              <a:buAutoNum type="arabicPeriod"/>
            </a:pPr>
            <a:r>
              <a:rPr lang="it-IT" b="1" dirty="0" smtClean="0"/>
              <a:t>Che sentimento raffigura:</a:t>
            </a:r>
          </a:p>
          <a:p>
            <a:r>
              <a:rPr lang="it-IT" b="1" dirty="0" smtClean="0"/>
              <a:t>       panico, timore</a:t>
            </a:r>
            <a:r>
              <a:rPr lang="it-IT" b="1" dirty="0"/>
              <a:t>, ansia, paura, fobia, panico, terrore ed </a:t>
            </a:r>
            <a:r>
              <a:rPr lang="it-IT" b="1" dirty="0" smtClean="0"/>
              <a:t>orrore…</a:t>
            </a:r>
          </a:p>
          <a:p>
            <a:r>
              <a:rPr lang="it-IT" b="1" dirty="0" smtClean="0"/>
              <a:t>8.   Come sono i colori?</a:t>
            </a:r>
          </a:p>
        </p:txBody>
      </p:sp>
    </p:spTree>
    <p:extLst>
      <p:ext uri="{BB962C8B-B14F-4D97-AF65-F5344CB8AC3E}">
        <p14:creationId xmlns:p14="http://schemas.microsoft.com/office/powerpoint/2010/main" val="2979076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Campo di grano con volo di corvi </a:t>
            </a:r>
            <a:br>
              <a:rPr lang="it-IT" dirty="0"/>
            </a:br>
            <a:r>
              <a:rPr lang="it-IT" dirty="0" smtClean="0"/>
              <a:t>di Vincent </a:t>
            </a:r>
            <a:r>
              <a:rPr lang="it-IT" dirty="0"/>
              <a:t>van Gogh </a:t>
            </a:r>
            <a:r>
              <a:rPr lang="it-IT" sz="2400" dirty="0" smtClean="0"/>
              <a:t>1890 </a:t>
            </a:r>
            <a:r>
              <a:rPr lang="it-IT" sz="2400" dirty="0"/>
              <a:t>Olio su </a:t>
            </a:r>
            <a:r>
              <a:rPr lang="it-IT" sz="2400" dirty="0" smtClean="0"/>
              <a:t>tela</a:t>
            </a:r>
            <a:endParaRPr lang="it-IT" sz="2400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559" y="1808998"/>
            <a:ext cx="10058969" cy="478325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0141528" y="1808998"/>
            <a:ext cx="205047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dirty="0" smtClean="0"/>
              <a:t>Che clima raffigura il cielo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Come sono i colori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Come sono le pennellate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Perché non ha inserito dei personaggi fai delle ipotesi.</a:t>
            </a:r>
          </a:p>
          <a:p>
            <a:pPr marL="342900" indent="-342900">
              <a:buFont typeface="+mj-lt"/>
              <a:buAutoNum type="arabicPeriod"/>
            </a:pPr>
            <a:r>
              <a:rPr lang="it-IT" b="1" dirty="0"/>
              <a:t>Che sentimento raffigura</a:t>
            </a:r>
            <a:r>
              <a:rPr lang="it-IT" b="1" dirty="0" smtClean="0"/>
              <a:t>: </a:t>
            </a:r>
            <a:r>
              <a:rPr lang="it-IT" b="1" dirty="0"/>
              <a:t>panico, timore, ansia, paura, </a:t>
            </a:r>
            <a:r>
              <a:rPr lang="it-IT" b="1" dirty="0" smtClean="0"/>
              <a:t>fobia, </a:t>
            </a:r>
            <a:r>
              <a:rPr lang="it-IT" b="1" dirty="0"/>
              <a:t>terrore ed </a:t>
            </a:r>
            <a:r>
              <a:rPr lang="it-IT" b="1" dirty="0" smtClean="0"/>
              <a:t>orrore….</a:t>
            </a:r>
            <a:endParaRPr lang="it-IT" b="1" dirty="0"/>
          </a:p>
          <a:p>
            <a:pPr marL="342900" indent="-342900">
              <a:buAutoNum type="arabicPeriod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8986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12808527" cy="1481667"/>
          </a:xfrm>
        </p:spPr>
        <p:txBody>
          <a:bodyPr/>
          <a:lstStyle/>
          <a:p>
            <a:pPr algn="ctr"/>
            <a:r>
              <a:rPr lang="it-IT" dirty="0"/>
              <a:t>Giuditta e </a:t>
            </a:r>
            <a:r>
              <a:rPr lang="it-IT" dirty="0" err="1" smtClean="0"/>
              <a:t>Oloferne</a:t>
            </a:r>
            <a:r>
              <a:rPr lang="it-IT" dirty="0" smtClean="0"/>
              <a:t> di </a:t>
            </a:r>
            <a:r>
              <a:rPr lang="it-IT" dirty="0" smtClean="0"/>
              <a:t>Caravaggio  </a:t>
            </a:r>
            <a:r>
              <a:rPr lang="it-IT" dirty="0" smtClean="0"/>
              <a:t>1602</a:t>
            </a:r>
            <a:r>
              <a:rPr lang="it-IT" sz="2400" dirty="0" smtClean="0"/>
              <a:t> </a:t>
            </a:r>
            <a:r>
              <a:rPr lang="it-IT" sz="2400" dirty="0"/>
              <a:t>Olio su </a:t>
            </a:r>
            <a:r>
              <a:rPr lang="it-IT" sz="2400" dirty="0" smtClean="0"/>
              <a:t>tela</a:t>
            </a:r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388928" y="1348501"/>
            <a:ext cx="346440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Giovane e ricca vedova di </a:t>
            </a:r>
            <a:r>
              <a:rPr lang="it-IT" dirty="0" err="1"/>
              <a:t>Betulia</a:t>
            </a:r>
            <a:r>
              <a:rPr lang="it-IT" dirty="0"/>
              <a:t>, Giuditta, quando ormai la città, giunta allo stremo delle sue forze, sta per arrendersi a Oloferne, generale di Nabucodonosor che l'assedia da tempo, passa accompagnata da una schiava e splendidamente abbigliata nel campo nemico: vi è ben accolta dallo stesso Oloferne colpito dalla sua bellezza. Ma, una notte, mentre il generale giace nella sua tenda oppresso dal vino, Giuditta gli taglia la testa e la porta, involta in un panno, nella città. I cittadini sono tanto rincuorati che fanno una sortita, sconfiggendo gli Assiri sconvolti dalla morte del generale</a:t>
            </a:r>
            <a:r>
              <a:rPr lang="it-IT" dirty="0" smtClean="0"/>
              <a:t>.</a:t>
            </a:r>
          </a:p>
          <a:p>
            <a:r>
              <a:rPr lang="it-IT" smtClean="0"/>
              <a:t>(</a:t>
            </a:r>
            <a:r>
              <a:rPr lang="it-IT"/>
              <a:t>T</a:t>
            </a:r>
            <a:r>
              <a:rPr lang="it-IT" smtClean="0"/>
              <a:t>reccani</a:t>
            </a:r>
            <a:r>
              <a:rPr lang="it-IT" dirty="0" smtClean="0"/>
              <a:t>)</a:t>
            </a:r>
            <a:r>
              <a:rPr lang="it-IT" dirty="0"/>
              <a:t> </a:t>
            </a:r>
          </a:p>
        </p:txBody>
      </p:sp>
      <p:pic>
        <p:nvPicPr>
          <p:cNvPr id="3074" name="Picture 2" descr="Judith Beheading Holofernes - Caravagg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34" y="1077783"/>
            <a:ext cx="7620000" cy="561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292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12808527" cy="1481667"/>
          </a:xfrm>
        </p:spPr>
        <p:txBody>
          <a:bodyPr/>
          <a:lstStyle/>
          <a:p>
            <a:pPr algn="ctr"/>
            <a:r>
              <a:rPr lang="it-IT" dirty="0"/>
              <a:t>Giuditta e Oloferne </a:t>
            </a:r>
            <a:r>
              <a:rPr lang="it-IT" dirty="0" smtClean="0"/>
              <a:t>Caravaggio  </a:t>
            </a:r>
            <a:r>
              <a:rPr lang="it-IT" dirty="0" smtClean="0"/>
              <a:t>1602</a:t>
            </a:r>
            <a:r>
              <a:rPr lang="it-IT" sz="2400" dirty="0" smtClean="0"/>
              <a:t> </a:t>
            </a:r>
            <a:r>
              <a:rPr lang="it-IT" sz="2400" dirty="0"/>
              <a:t>Olio su </a:t>
            </a:r>
            <a:r>
              <a:rPr lang="it-IT" sz="2400" dirty="0" smtClean="0"/>
              <a:t>tela</a:t>
            </a:r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482061" y="2456497"/>
            <a:ext cx="34644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Sentimenti differenti sono raffigurati da </a:t>
            </a:r>
            <a:r>
              <a:rPr lang="it-IT" dirty="0"/>
              <a:t>C</a:t>
            </a:r>
            <a:r>
              <a:rPr lang="it-IT" dirty="0" smtClean="0"/>
              <a:t>aravaggio:</a:t>
            </a:r>
            <a:endParaRPr lang="it-IT" dirty="0"/>
          </a:p>
          <a:p>
            <a:r>
              <a:rPr lang="it-IT" dirty="0" smtClean="0"/>
              <a:t>panico</a:t>
            </a:r>
            <a:r>
              <a:rPr lang="it-IT" dirty="0"/>
              <a:t>, timore, ansia, paura, fobia, </a:t>
            </a:r>
            <a:r>
              <a:rPr lang="it-IT" dirty="0" smtClean="0"/>
              <a:t>terrore, orrore, disgusto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Prova a cogliere quelli dei tre personaggi.</a:t>
            </a:r>
          </a:p>
          <a:p>
            <a:pPr marL="342900" indent="-342900">
              <a:buAutoNum type="arabicPeriod" startAt="2"/>
            </a:pPr>
            <a:r>
              <a:rPr lang="it-IT" dirty="0" smtClean="0"/>
              <a:t>Come ha fatto a raffigurarli, che espressioni che posture assumono i personaggi?</a:t>
            </a:r>
          </a:p>
          <a:p>
            <a:pPr marL="342900" indent="-342900">
              <a:buAutoNum type="arabicPeriod" startAt="2"/>
            </a:pPr>
            <a:r>
              <a:rPr lang="it-IT" dirty="0" smtClean="0"/>
              <a:t>Come usa la luce?</a:t>
            </a:r>
            <a:endParaRPr lang="it-IT" dirty="0"/>
          </a:p>
          <a:p>
            <a:pPr marL="342900" indent="-342900">
              <a:buAutoNum type="arabicPeriod" startAt="5"/>
            </a:pPr>
            <a:endParaRPr lang="it-IT" dirty="0"/>
          </a:p>
        </p:txBody>
      </p:sp>
      <p:pic>
        <p:nvPicPr>
          <p:cNvPr id="3074" name="Picture 2" descr="Judith Beheading Holofernes - Caravagg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34" y="1077783"/>
            <a:ext cx="7620000" cy="561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325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1580</TotalTime>
  <Words>356</Words>
  <Application>Microsoft Office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Che cos’è la PAURA</vt:lpstr>
      <vt:lpstr>Il vocabolario definisce la PAURA</vt:lpstr>
      <vt:lpstr>L’arte ha saputo rappresentare queste emozioni producendo opere di grande bellezza</vt:lpstr>
      <vt:lpstr>L’urlo di Edvard Munch 1893 Olio, tempera e pastello</vt:lpstr>
      <vt:lpstr>Campo di grano con volo di corvi  di Vincent van Gogh 1890 Olio su tela</vt:lpstr>
      <vt:lpstr>Giuditta e Oloferne di Caravaggio  1602 Olio su tela</vt:lpstr>
      <vt:lpstr>Giuditta e Oloferne Caravaggio  1602 Olio su tela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Carla Zaffaroni</dc:creator>
  <cp:lastModifiedBy>iceigeo1</cp:lastModifiedBy>
  <cp:revision>12</cp:revision>
  <dcterms:created xsi:type="dcterms:W3CDTF">2020-09-23T08:12:20Z</dcterms:created>
  <dcterms:modified xsi:type="dcterms:W3CDTF">2020-10-08T11:29:32Z</dcterms:modified>
</cp:coreProperties>
</file>