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9" r:id="rId2"/>
    <p:sldId id="272" r:id="rId3"/>
    <p:sldId id="266" r:id="rId4"/>
    <p:sldId id="257" r:id="rId5"/>
    <p:sldId id="264" r:id="rId6"/>
    <p:sldId id="280" r:id="rId7"/>
    <p:sldId id="287" r:id="rId8"/>
    <p:sldId id="265" r:id="rId9"/>
    <p:sldId id="285" r:id="rId10"/>
    <p:sldId id="262" r:id="rId11"/>
    <p:sldId id="291" r:id="rId12"/>
    <p:sldId id="292" r:id="rId13"/>
    <p:sldId id="293" r:id="rId14"/>
    <p:sldId id="294" r:id="rId15"/>
    <p:sldId id="295" r:id="rId16"/>
    <p:sldId id="305" r:id="rId17"/>
    <p:sldId id="311" r:id="rId18"/>
    <p:sldId id="315" r:id="rId19"/>
    <p:sldId id="290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onardo Scarantino" initials="LS" lastIdx="1" clrIdx="0">
    <p:extLst>
      <p:ext uri="{19B8F6BF-5375-455C-9EA6-DF929625EA0E}">
        <p15:presenceInfo xmlns:p15="http://schemas.microsoft.com/office/powerpoint/2012/main" userId="4b421da0cf95ad4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506"/>
    <a:srgbClr val="1C1B20"/>
    <a:srgbClr val="F4CB73"/>
    <a:srgbClr val="F3AE2B"/>
    <a:srgbClr val="E10000"/>
    <a:srgbClr val="BABA81"/>
    <a:srgbClr val="F8DBA8"/>
    <a:srgbClr val="1A1F07"/>
    <a:srgbClr val="19181D"/>
    <a:srgbClr val="434B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3"/>
  </p:normalViewPr>
  <p:slideViewPr>
    <p:cSldViewPr snapToGrid="0" snapToObjects="1">
      <p:cViewPr varScale="1">
        <p:scale>
          <a:sx n="63" d="100"/>
          <a:sy n="63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9ADC2FE-8988-4144-BC40-BD77C9CF6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0209C7DE-E404-0748-9FD0-D31DA5A8D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1076877D-BF3A-4944-9959-01A4F856A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267F-716E-6A4C-A1B8-FBF5129AF3DD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9595D261-453F-9049-962F-8C6B946FD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B08CD5D2-EFE9-3742-824E-F25C33355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707F-00FE-8C40-AB9F-9023A38B02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05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67E722E-3DB0-3B4E-8581-D3E7296B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62FE0066-A267-E643-8B7D-6DDCC99A1D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BAECC402-8EA8-734A-8F0E-267CF7499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267F-716E-6A4C-A1B8-FBF5129AF3DD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A77CA683-A989-944F-AEE5-9EAB9045E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471DE1C7-AE9D-D540-97D3-76F0D35D4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707F-00FE-8C40-AB9F-9023A38B02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543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7F69D66C-2112-4949-91DE-298C37E3CB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7F2AEA8F-A947-6046-8608-F93499903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67252265-B4A3-BD49-9942-5E3B34A99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267F-716E-6A4C-A1B8-FBF5129AF3DD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AC7A42F0-E4C4-9648-A88B-E929126D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E782150C-0B0B-AA41-B75E-9815F424B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707F-00FE-8C40-AB9F-9023A38B02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727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DC18171F-CC65-7244-9E84-4A1418766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2341C1CE-B136-4842-AF52-0F86DF482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32BF87E8-00D1-F943-BD1E-51AD89E96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267F-716E-6A4C-A1B8-FBF5129AF3DD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BAEEE3A8-8218-844B-804F-F96650A2E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26DDF003-9125-F244-9C69-B870AF94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707F-00FE-8C40-AB9F-9023A38B02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31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65E0F359-A8ED-E843-852F-2E3A3B76C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33BF034B-01BB-9646-8F07-57E0F3873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CAA1BFC0-C0D8-2C43-976E-1EFD3FF2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267F-716E-6A4C-A1B8-FBF5129AF3DD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02ED4009-CB55-FB48-9058-EA55CCA2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B83C6FCA-B58E-1D49-9FD0-2329442D1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707F-00FE-8C40-AB9F-9023A38B02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75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FA15203-2EEB-E142-8A20-9C8474DD3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472D3EC2-6DFF-EF4E-B2D7-3FD2C1714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3E4BF7AF-5068-DB43-9CB7-20F5D561C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15611DF7-2262-F74F-9480-EFC4D5F71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267F-716E-6A4C-A1B8-FBF5129AF3DD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BD5255A1-51F8-9744-92AF-3FB4B6811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EB77D298-C098-5E47-A819-BAB334A12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707F-00FE-8C40-AB9F-9023A38B02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215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073E10A-FE47-F848-A80E-11D8B8470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1688A073-C090-1442-9FE6-9372180A6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B163399A-D207-C74E-9869-D0E92E8C0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74B5B46E-6258-8246-8CD7-4541D34247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39800221-13FF-C743-8FA2-5EB23CAC6A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4EF06CB0-9A2A-194F-A716-1E09C00C0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267F-716E-6A4C-A1B8-FBF5129AF3DD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DA4F9F0A-E43D-554E-8D39-A7EAECA24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8DC08D20-9874-6845-A7B6-7B4A6E74F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707F-00FE-8C40-AB9F-9023A38B02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4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56C30D8-59FA-A749-82C5-F45D42D36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6BE64047-0064-564F-94FC-3988E2D1E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267F-716E-6A4C-A1B8-FBF5129AF3DD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22660645-887E-4742-85E3-E3556C91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03DFF258-01A0-164C-AA4F-33AE14EB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707F-00FE-8C40-AB9F-9023A38B02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56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E43E0981-188E-A240-82CE-0A171524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267F-716E-6A4C-A1B8-FBF5129AF3DD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A8200191-56EC-D548-9B39-72868878B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F51398A8-008F-B847-AEA7-935D52C6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707F-00FE-8C40-AB9F-9023A38B02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32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0CBDB11-3CBB-B64D-A348-DB47C7780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0A12FF7D-DFA1-E148-B0BB-61EE4DB16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ED92B69D-49AC-0E48-AAAF-D84DFCD89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FD2DDB62-BC25-654D-8409-409489CD8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267F-716E-6A4C-A1B8-FBF5129AF3DD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A2B5E3FB-B384-4F4D-9F52-D14C636F9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2FDE60F4-5DA1-1F4B-B8A8-A5BAA8B4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707F-00FE-8C40-AB9F-9023A38B02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411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AF55DEB-A0B5-8740-A722-687BFCCA7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E40F9650-F7AC-7242-A41C-6A8125579E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F2D65608-2797-FB48-A1D0-95E010308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BE29C583-DAAA-CA45-A0A6-72341313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267F-716E-6A4C-A1B8-FBF5129AF3DD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0A22DB0B-7524-2249-B875-3A73776C5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31A52C07-4590-C243-A5F3-3B6EFE242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707F-00FE-8C40-AB9F-9023A38B02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81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8DFBEB46-847F-0A49-94B9-11E622536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3303321F-71F6-F448-ACA2-3234D7E63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9FDDF3D7-78AD-F64F-8E5C-2915290C4E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A267F-716E-6A4C-A1B8-FBF5129AF3DD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1C7E48FE-A470-1442-A6DE-6343EFF173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DD735126-926D-394A-984A-A01A6F12C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E707F-00FE-8C40-AB9F-9023A38B02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54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cid:5DD2AE5F-AED1-4610-88AE-22C6ABA38656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505200" y="2442865"/>
            <a:ext cx="6800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spc="600" dirty="0" smtClean="0">
                <a:solidFill>
                  <a:schemeClr val="bg1"/>
                </a:solidFill>
                <a:latin typeface="Bernard MT Condensed" panose="02050806060905020404" pitchFamily="18" charset="0"/>
                <a:ea typeface="Adobe Heiti Std R" panose="020B0400000000000000" pitchFamily="34" charset="-128"/>
              </a:rPr>
              <a:t>I QUADRI VIVENTI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305009" y="4938356"/>
            <a:ext cx="9581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spc="6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SCUOLA SECONDARIA DI PRIMO GRADO CARLO PORTA</a:t>
            </a:r>
          </a:p>
          <a:p>
            <a:pPr algn="ctr"/>
            <a:r>
              <a:rPr lang="it-IT" sz="2400" spc="6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A.S. 2019-2020</a:t>
            </a:r>
            <a:endParaRPr lang="it-IT" sz="2400" spc="6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601039" y="546557"/>
            <a:ext cx="42514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spc="6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CLASSI 3G E 3I</a:t>
            </a:r>
            <a:endParaRPr lang="it-IT" sz="4400" spc="6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47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58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171" y="935945"/>
            <a:ext cx="3574143" cy="776288"/>
          </a:xfrm>
        </p:spPr>
        <p:txBody>
          <a:bodyPr>
            <a:normAutofit fontScale="90000"/>
          </a:bodyPr>
          <a:lstStyle/>
          <a:p>
            <a:r>
              <a:rPr lang="it-IT" sz="3100" dirty="0">
                <a:solidFill>
                  <a:schemeClr val="bg1"/>
                </a:solidFill>
                <a:latin typeface="Castellar" panose="020A0402060406010301" pitchFamily="18" charset="0"/>
              </a:rPr>
              <a:t>“Gli Amanti” </a:t>
            </a:r>
            <a:r>
              <a:rPr lang="it-IT" sz="3100" dirty="0" smtClean="0">
                <a:solidFill>
                  <a:schemeClr val="bg1"/>
                </a:solidFill>
                <a:latin typeface="Castellar" panose="020A0402060406010301" pitchFamily="18" charset="0"/>
              </a:rPr>
              <a:t/>
            </a:r>
            <a:br>
              <a:rPr lang="it-IT" sz="3100" dirty="0" smtClean="0">
                <a:solidFill>
                  <a:schemeClr val="bg1"/>
                </a:solidFill>
                <a:latin typeface="Castellar" panose="020A0402060406010301" pitchFamily="18" charset="0"/>
              </a:rPr>
            </a:br>
            <a:r>
              <a:rPr lang="it-IT" sz="3100" dirty="0" err="1" smtClean="0">
                <a:solidFill>
                  <a:schemeClr val="bg1"/>
                </a:solidFill>
                <a:latin typeface="Castellar" panose="020A0402060406010301" pitchFamily="18" charset="0"/>
              </a:rPr>
              <a:t>RENè</a:t>
            </a:r>
            <a:r>
              <a:rPr lang="it-IT" sz="3100" dirty="0" smtClean="0">
                <a:solidFill>
                  <a:schemeClr val="bg1"/>
                </a:solidFill>
                <a:latin typeface="Castellar" panose="020A0402060406010301" pitchFamily="18" charset="0"/>
              </a:rPr>
              <a:t> </a:t>
            </a:r>
            <a:r>
              <a:rPr lang="it-IT" sz="3100" dirty="0">
                <a:solidFill>
                  <a:schemeClr val="bg1"/>
                </a:solidFill>
                <a:latin typeface="Castellar" panose="020A0402060406010301" pitchFamily="18" charset="0"/>
              </a:rPr>
              <a:t>Magritte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pic>
        <p:nvPicPr>
          <p:cNvPr id="4" name="Segnaposto contenuto 3" descr="/var/folders/27/63v9n_rn5yb71qpkz_9hklrr0000gn/T/com.microsoft.Word/WebArchiveCopyPasteTempFiles/rene_magritte_les_amants_gli_amanti_1928-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2" y="128927"/>
            <a:ext cx="592693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04596"/>
            <a:ext cx="5932714" cy="4351338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1716315" y="5399089"/>
            <a:ext cx="2725056" cy="464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100" dirty="0" smtClean="0">
                <a:solidFill>
                  <a:schemeClr val="bg1"/>
                </a:solidFill>
                <a:latin typeface="Castellar" panose="020A0402060406010301" pitchFamily="18" charset="0"/>
              </a:rPr>
              <a:t>Gaia </a:t>
            </a:r>
            <a:r>
              <a:rPr lang="it-IT" sz="3100" dirty="0" err="1" smtClean="0">
                <a:solidFill>
                  <a:schemeClr val="bg1"/>
                </a:solidFill>
                <a:latin typeface="Castellar" panose="020A0402060406010301" pitchFamily="18" charset="0"/>
              </a:rPr>
              <a:t>Tolli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4034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A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46" y="65142"/>
            <a:ext cx="9971908" cy="6727715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05629" y="-14288"/>
            <a:ext cx="2229464" cy="687801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bg1"/>
                </a:solidFill>
                <a:latin typeface="Freestyle Script" panose="030804020302050B0404" pitchFamily="66" charset="0"/>
                <a:ea typeface="Adobe Gothic Std B" panose="020B0800000000000000" pitchFamily="34" charset="-128"/>
              </a:rPr>
              <a:t>Sara </a:t>
            </a:r>
            <a:r>
              <a:rPr lang="it-IT" sz="4000" dirty="0" err="1" smtClean="0">
                <a:solidFill>
                  <a:srgbClr val="466B93"/>
                </a:solidFill>
                <a:latin typeface="Freestyle Script" panose="030804020302050B0404" pitchFamily="66" charset="0"/>
                <a:ea typeface="Adobe Gothic Std B" panose="020B0800000000000000" pitchFamily="34" charset="-128"/>
              </a:rPr>
              <a:t>Ariotto</a:t>
            </a:r>
            <a:endParaRPr lang="it-IT" sz="4000" dirty="0">
              <a:solidFill>
                <a:srgbClr val="466B93"/>
              </a:solidFill>
              <a:latin typeface="Freestyle Script" panose="030804020302050B0404" pitchFamily="66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049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821">
        <p14:reveal/>
      </p:transition>
    </mc:Choice>
    <mc:Fallback xmlns="">
      <p:transition spd="slow" advTm="48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82653" y="5173994"/>
            <a:ext cx="3313812" cy="638173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Luca Baroni</a:t>
            </a:r>
            <a:endParaRPr lang="it-IT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1" t="46461" r="944" b="5803"/>
          <a:stretch/>
        </p:blipFill>
        <p:spPr>
          <a:xfrm>
            <a:off x="5514978" y="1900238"/>
            <a:ext cx="6677840" cy="4904780"/>
          </a:xfrm>
          <a:prstGeom prst="rect">
            <a:avLst/>
          </a:prstGeom>
        </p:spPr>
      </p:pic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8" b="54463"/>
          <a:stretch/>
        </p:blipFill>
        <p:spPr>
          <a:xfrm>
            <a:off x="0" y="257174"/>
            <a:ext cx="5722955" cy="3945367"/>
          </a:xfrm>
        </p:spPr>
      </p:pic>
    </p:spTree>
    <p:extLst>
      <p:ext uri="{BB962C8B-B14F-4D97-AF65-F5344CB8AC3E}">
        <p14:creationId xmlns:p14="http://schemas.microsoft.com/office/powerpoint/2010/main" val="236206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773">
        <p14:reveal/>
      </p:transition>
    </mc:Choice>
    <mc:Fallback xmlns="">
      <p:transition spd="slow" advTm="47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436509" y="3048230"/>
            <a:ext cx="2755491" cy="761540"/>
          </a:xfrm>
        </p:spPr>
        <p:txBody>
          <a:bodyPr>
            <a:normAutofit/>
          </a:bodyPr>
          <a:lstStyle/>
          <a:p>
            <a:r>
              <a:rPr lang="it-IT" sz="2800" spc="3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Frida </a:t>
            </a:r>
            <a:r>
              <a:rPr lang="it-IT" sz="2800" spc="300" dirty="0" err="1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Kahlo</a:t>
            </a:r>
            <a:endParaRPr lang="it-IT" sz="2800" spc="3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531" r="-2996" b="24235"/>
          <a:stretch/>
        </p:blipFill>
        <p:spPr>
          <a:xfrm>
            <a:off x="2793274" y="0"/>
            <a:ext cx="6819347" cy="6857999"/>
          </a:xfr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70966" y="3048230"/>
            <a:ext cx="2755491" cy="761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spc="300" dirty="0" smtClean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Helene </a:t>
            </a:r>
            <a:r>
              <a:rPr lang="it-IT" sz="2800" spc="300" dirty="0" err="1" smtClean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Bratu</a:t>
            </a:r>
            <a:endParaRPr lang="it-IT" sz="2800" spc="300" dirty="0">
              <a:solidFill>
                <a:prstClr val="white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546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249">
        <p14:reveal/>
      </p:transition>
    </mc:Choice>
    <mc:Fallback xmlns="">
      <p:transition spd="slow" advTm="32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1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454">
        <p14:reveal/>
      </p:transition>
    </mc:Choice>
    <mc:Fallback xmlns="">
      <p:transition spd="slow" advTm="54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2" r="309"/>
          <a:stretch/>
        </p:blipFill>
        <p:spPr bwMode="auto">
          <a:xfrm>
            <a:off x="6127188" y="2653528"/>
            <a:ext cx="6086370" cy="4217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r="622" b="50000"/>
          <a:stretch/>
        </p:blipFill>
        <p:spPr>
          <a:xfrm>
            <a:off x="-53788" y="15129"/>
            <a:ext cx="6151480" cy="449131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151057" y="162232"/>
            <a:ext cx="2040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7030A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Elettra Conte</a:t>
            </a:r>
            <a:endParaRPr lang="it-IT" sz="2400" dirty="0">
              <a:solidFill>
                <a:srgbClr val="7030A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700588" y="6366917"/>
            <a:ext cx="1202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solidFill>
                  <a:srgbClr val="7030A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Banksy</a:t>
            </a:r>
            <a:endParaRPr lang="it-IT" sz="2400" dirty="0">
              <a:solidFill>
                <a:srgbClr val="7030A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060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149">
        <p14:reveal/>
      </p:transition>
    </mc:Choice>
    <mc:Fallback xmlns="">
      <p:transition spd="slow" advTm="41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2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73" r="24297" b="-1"/>
          <a:stretch/>
        </p:blipFill>
        <p:spPr bwMode="auto">
          <a:xfrm>
            <a:off x="4705206" y="685801"/>
            <a:ext cx="7324566" cy="5368413"/>
          </a:xfrm>
          <a:prstGeom prst="rect">
            <a:avLst/>
          </a:prstGeom>
          <a:noFill/>
        </p:spPr>
      </p:pic>
      <p:pic>
        <p:nvPicPr>
          <p:cNvPr id="5" name="Immagin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99483" y="365125"/>
            <a:ext cx="4417229" cy="6153662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4971825" y="145795"/>
            <a:ext cx="4424047" cy="540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smtClean="0">
                <a:solidFill>
                  <a:prstClr val="black"/>
                </a:solidFill>
                <a:latin typeface="Freestyle Script" panose="030804020302050B0404" pitchFamily="66" charset="0"/>
              </a:rPr>
              <a:t>L’Assenzio_ Edgar Degas</a:t>
            </a:r>
            <a:endParaRPr lang="it-IT" sz="3600" dirty="0">
              <a:solidFill>
                <a:prstClr val="black"/>
              </a:solidFill>
              <a:latin typeface="Freestyle Script" panose="030804020302050B0404" pitchFamily="66" charset="0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0383343" y="6328953"/>
            <a:ext cx="1808657" cy="379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smtClean="0">
                <a:solidFill>
                  <a:prstClr val="black"/>
                </a:solidFill>
                <a:latin typeface="Freestyle Script" panose="030804020302050B0404" pitchFamily="66" charset="0"/>
              </a:rPr>
              <a:t>Liliana Mendola</a:t>
            </a:r>
            <a:endParaRPr lang="it-IT" sz="3200" dirty="0">
              <a:solidFill>
                <a:prstClr val="black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94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585">
        <p14:reveal/>
      </p:transition>
    </mc:Choice>
    <mc:Fallback xmlns="">
      <p:transition spd="slow" advTm="35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998403" y="9975"/>
            <a:ext cx="6195194" cy="811215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chemeClr val="bg1"/>
                </a:solidFill>
                <a:latin typeface="Century Gothic" pitchFamily="34" charset="0"/>
              </a:rPr>
              <a:t>“Ballerina” di Edgar </a:t>
            </a:r>
            <a:r>
              <a:rPr lang="it-IT" sz="3600" dirty="0" smtClean="0">
                <a:solidFill>
                  <a:schemeClr val="bg1"/>
                </a:solidFill>
                <a:latin typeface="Century Gothic" pitchFamily="34" charset="0"/>
              </a:rPr>
              <a:t>Degas</a:t>
            </a:r>
            <a:endParaRPr lang="en-GB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9" name="Segnaposto contenuto 8" descr="Ballerina_di_Degas_Sveva_0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066477" y="821190"/>
            <a:ext cx="3496957" cy="5525146"/>
          </a:xfrm>
        </p:spPr>
      </p:pic>
      <p:pic>
        <p:nvPicPr>
          <p:cNvPr id="10" name="Segnaposto contenuto 9" descr="ballerinadipintoDegas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1603027" y="825427"/>
            <a:ext cx="3453065" cy="5520909"/>
          </a:xfrm>
        </p:spPr>
      </p:pic>
      <p:sp>
        <p:nvSpPr>
          <p:cNvPr id="2" name="Rettangolo 1"/>
          <p:cNvSpPr/>
          <p:nvPr/>
        </p:nvSpPr>
        <p:spPr>
          <a:xfrm>
            <a:off x="5056092" y="6346336"/>
            <a:ext cx="1983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prstClr val="white"/>
                </a:solidFill>
                <a:latin typeface="Century Gothic" pitchFamily="34" charset="0"/>
              </a:rPr>
              <a:t>Sveva </a:t>
            </a:r>
            <a:r>
              <a:rPr lang="it-IT" sz="2400" dirty="0" err="1">
                <a:solidFill>
                  <a:prstClr val="white"/>
                </a:solidFill>
                <a:latin typeface="Century Gothic" pitchFamily="34" charset="0"/>
              </a:rPr>
              <a:t>Pirola</a:t>
            </a:r>
            <a:endParaRPr lang="it-IT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8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273">
        <p14:reveal/>
      </p:transition>
    </mc:Choice>
    <mc:Fallback xmlns="">
      <p:transition spd="slow" advTm="42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9C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56058" y="6096460"/>
            <a:ext cx="2435942" cy="761540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C000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Lorenzo </a:t>
            </a:r>
            <a:r>
              <a:rPr lang="it-IT" sz="2400" dirty="0" err="1" smtClean="0">
                <a:solidFill>
                  <a:srgbClr val="C000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Varlese</a:t>
            </a:r>
            <a:endParaRPr lang="it-IT" sz="2400" dirty="0">
              <a:solidFill>
                <a:srgbClr val="C00000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2580" r="6594" b="48172"/>
          <a:stretch/>
        </p:blipFill>
        <p:spPr>
          <a:xfrm>
            <a:off x="6526" y="1961535"/>
            <a:ext cx="6115238" cy="489646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7293" t="53979" r="7192" b="1935"/>
          <a:stretch/>
        </p:blipFill>
        <p:spPr>
          <a:xfrm>
            <a:off x="6127177" y="0"/>
            <a:ext cx="6064823" cy="442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3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461">
        <p14:reveal/>
      </p:transition>
    </mc:Choice>
    <mc:Fallback xmlns="">
      <p:transition spd="slow" advTm="34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85800" y="2653389"/>
            <a:ext cx="109042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Segoe UI Semibold" panose="020B0702040204020203" pitchFamily="34" charset="0"/>
                <a:ea typeface="Adobe Heiti Std R" panose="020B0400000000000000" pitchFamily="34" charset="-128"/>
                <a:cs typeface="Segoe UI Semibold" panose="020B0702040204020203" pitchFamily="34" charset="0"/>
              </a:rPr>
              <a:t>«Imparate ad amare l’arte in voi stessi, e non voi stessi nell’arte</a:t>
            </a:r>
            <a:r>
              <a:rPr lang="it-IT" sz="2800" b="1" dirty="0" smtClean="0">
                <a:solidFill>
                  <a:schemeClr val="bg1"/>
                </a:solidFill>
                <a:latin typeface="Segoe UI Semibold" panose="020B0702040204020203" pitchFamily="34" charset="0"/>
                <a:ea typeface="Adobe Heiti Std R" panose="020B0400000000000000" pitchFamily="34" charset="-128"/>
                <a:cs typeface="Segoe UI Semibold" panose="020B0702040204020203" pitchFamily="34" charset="0"/>
              </a:rPr>
              <a:t>»</a:t>
            </a:r>
          </a:p>
          <a:p>
            <a:pPr algn="ctr"/>
            <a:r>
              <a:rPr lang="it-IT" sz="2800" b="1" dirty="0" err="1" smtClean="0">
                <a:solidFill>
                  <a:schemeClr val="bg1"/>
                </a:solidFill>
                <a:latin typeface="Segoe UI Semibold" panose="020B0702040204020203" pitchFamily="34" charset="0"/>
                <a:ea typeface="Adobe Heiti Std R" panose="020B0400000000000000" pitchFamily="34" charset="-128"/>
                <a:cs typeface="Segoe UI Semibold" panose="020B0702040204020203" pitchFamily="34" charset="0"/>
              </a:rPr>
              <a:t>Stanislavskij</a:t>
            </a:r>
            <a:endParaRPr lang="it-IT" sz="2800" b="1" dirty="0" smtClean="0">
              <a:solidFill>
                <a:schemeClr val="bg1"/>
              </a:solidFill>
              <a:latin typeface="Segoe UI Semibold" panose="020B0702040204020203" pitchFamily="34" charset="0"/>
              <a:ea typeface="Adobe Heiti Std R" panose="020B0400000000000000" pitchFamily="34" charset="-128"/>
              <a:cs typeface="Segoe UI Semibold" panose="020B0702040204020203" pitchFamily="34" charset="0"/>
            </a:endParaRPr>
          </a:p>
          <a:p>
            <a:endParaRPr lang="it-IT" sz="2800" b="1" dirty="0">
              <a:solidFill>
                <a:schemeClr val="bg1"/>
              </a:solidFill>
              <a:latin typeface="Segoe UI Semibold" panose="020B0702040204020203" pitchFamily="34" charset="0"/>
              <a:ea typeface="Adobe Heiti Std R" panose="020B0400000000000000" pitchFamily="34" charset="-128"/>
              <a:cs typeface="Segoe UI Semibold" panose="020B0702040204020203" pitchFamily="34" charset="0"/>
            </a:endParaRPr>
          </a:p>
          <a:p>
            <a:endParaRPr lang="it-IT" sz="2800" b="1" dirty="0">
              <a:solidFill>
                <a:schemeClr val="bg1"/>
              </a:solidFill>
              <a:latin typeface="Segoe UI Semibold" panose="020B0702040204020203" pitchFamily="34" charset="0"/>
              <a:ea typeface="Adobe Heiti Std R" panose="020B0400000000000000" pitchFamily="34" charset="-128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0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8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DDC7C167-3EBE-429E-80A5-33EF5F7DF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767" y="453594"/>
            <a:ext cx="4396033" cy="581558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7002A36F-2219-4814-8D31-4437FE86F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71" y="439079"/>
            <a:ext cx="4615543" cy="581558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724571" y="6225637"/>
            <a:ext cx="1972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Monotype Corsiva" panose="03010101010201010101" pitchFamily="66" charset="0"/>
              </a:rPr>
              <a:t>Lodovica </a:t>
            </a:r>
            <a:r>
              <a:rPr lang="it-IT" sz="2400" dirty="0" err="1" smtClean="0">
                <a:latin typeface="Monotype Corsiva" panose="03010101010201010101" pitchFamily="66" charset="0"/>
              </a:rPr>
              <a:t>Afelici</a:t>
            </a:r>
            <a:endParaRPr lang="it-IT" sz="2400" dirty="0">
              <a:latin typeface="Monotype Corsiva" panose="03010101010201010101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977954" y="-51613"/>
            <a:ext cx="2157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Monotype Corsiva" panose="03010101010201010101" pitchFamily="66" charset="0"/>
              </a:rPr>
              <a:t>Ragazza che legge</a:t>
            </a:r>
            <a:endParaRPr lang="it-IT" sz="2400" dirty="0">
              <a:latin typeface="Monotype Corsiva" panose="03010101010201010101" pitchFamily="66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142867" y="6225637"/>
            <a:ext cx="1446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Monotype Corsiva" panose="03010101010201010101" pitchFamily="66" charset="0"/>
              </a:rPr>
              <a:t>Franz </a:t>
            </a:r>
            <a:r>
              <a:rPr lang="it-IT" sz="2400" dirty="0" err="1" smtClean="0">
                <a:latin typeface="Monotype Corsiva" panose="03010101010201010101" pitchFamily="66" charset="0"/>
              </a:rPr>
              <a:t>Eybl</a:t>
            </a:r>
            <a:endParaRPr lang="it-IT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69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35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9923" y="5553857"/>
            <a:ext cx="2218544" cy="1274164"/>
          </a:xfrm>
        </p:spPr>
        <p:txBody>
          <a:bodyPr/>
          <a:lstStyle/>
          <a:p>
            <a:r>
              <a:rPr lang="it-IT" spc="600" dirty="0" smtClean="0">
                <a:solidFill>
                  <a:srgbClr val="EEE5BE"/>
                </a:solidFill>
                <a:latin typeface="Franklin Gothic Medium" panose="020B0603020102020204" pitchFamily="34" charset="0"/>
              </a:rPr>
              <a:t>Francesco </a:t>
            </a:r>
          </a:p>
          <a:p>
            <a:r>
              <a:rPr lang="it-IT" spc="600" dirty="0" smtClean="0">
                <a:solidFill>
                  <a:srgbClr val="EEE5BE"/>
                </a:solidFill>
                <a:latin typeface="Franklin Gothic Medium" panose="020B0603020102020204" pitchFamily="34" charset="0"/>
              </a:rPr>
              <a:t>Belletti</a:t>
            </a:r>
            <a:endParaRPr lang="it-IT" spc="600" dirty="0">
              <a:solidFill>
                <a:srgbClr val="EEE5B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099" y="0"/>
            <a:ext cx="6858000" cy="6858000"/>
          </a:xfrm>
          <a:prstGeom prst="rect">
            <a:avLst/>
          </a:prstGeom>
        </p:spPr>
      </p:pic>
      <p:sp>
        <p:nvSpPr>
          <p:cNvPr id="5" name="Sottotitolo 2"/>
          <p:cNvSpPr txBox="1">
            <a:spLocks/>
          </p:cNvSpPr>
          <p:nvPr/>
        </p:nvSpPr>
        <p:spPr>
          <a:xfrm>
            <a:off x="9778583" y="5675028"/>
            <a:ext cx="2218544" cy="1031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pc="600" dirty="0" smtClean="0">
                <a:solidFill>
                  <a:srgbClr val="EEE5BE"/>
                </a:solidFill>
                <a:latin typeface="Franklin Gothic Medium" panose="020B0603020102020204" pitchFamily="34" charset="0"/>
              </a:rPr>
              <a:t>Edouard</a:t>
            </a:r>
            <a:r>
              <a:rPr lang="it-IT" spc="600" dirty="0" smtClean="0">
                <a:latin typeface="Franklin Gothic Medium" panose="020B0603020102020204" pitchFamily="34" charset="0"/>
              </a:rPr>
              <a:t> </a:t>
            </a:r>
          </a:p>
          <a:p>
            <a:r>
              <a:rPr lang="it-IT" spc="600" dirty="0" smtClean="0">
                <a:solidFill>
                  <a:srgbClr val="EEE5BE"/>
                </a:solidFill>
                <a:latin typeface="Franklin Gothic Medium" panose="020B0603020102020204" pitchFamily="34" charset="0"/>
              </a:rPr>
              <a:t>Manet</a:t>
            </a:r>
            <a:endParaRPr lang="it-IT" spc="600" dirty="0">
              <a:solidFill>
                <a:srgbClr val="EEE5B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-275440" y="182380"/>
            <a:ext cx="3280345" cy="3647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pc="600" dirty="0" smtClean="0">
                <a:solidFill>
                  <a:srgbClr val="EEE5BE"/>
                </a:solidFill>
                <a:latin typeface="Franklin Gothic Medium" panose="020B0603020102020204" pitchFamily="34" charset="0"/>
              </a:rPr>
              <a:t>Il Pifferaio</a:t>
            </a:r>
            <a:endParaRPr lang="it-IT" spc="600" dirty="0">
              <a:solidFill>
                <a:srgbClr val="EEE5BE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90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BC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101601"/>
            <a:ext cx="8784771" cy="6588578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39771" y="6432324"/>
            <a:ext cx="3846288" cy="418646"/>
          </a:xfrm>
        </p:spPr>
        <p:txBody>
          <a:bodyPr>
            <a:noAutofit/>
          </a:bodyPr>
          <a:lstStyle/>
          <a:p>
            <a:r>
              <a:rPr lang="it-IT" sz="2400" spc="300" dirty="0" smtClean="0">
                <a:latin typeface="Adobe Caslon Pro Bold" panose="0205070206050A020403" pitchFamily="18" charset="0"/>
              </a:rPr>
              <a:t>Sofia </a:t>
            </a:r>
            <a:r>
              <a:rPr lang="it-IT" sz="2400" spc="300" dirty="0" err="1" smtClean="0">
                <a:latin typeface="Adobe Caslon Pro Bold" panose="0205070206050A020403" pitchFamily="18" charset="0"/>
              </a:rPr>
              <a:t>Chiaradonna</a:t>
            </a:r>
            <a:endParaRPr lang="it-IT" sz="2400" spc="300" dirty="0">
              <a:latin typeface="Adobe Caslon Pro Bold" panose="0205070206050A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9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0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355" y="1940737"/>
            <a:ext cx="3519390" cy="435133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41" y="0"/>
            <a:ext cx="6021659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500185"/>
            <a:ext cx="5257800" cy="650069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170341" y="114362"/>
            <a:ext cx="2103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Lola Christensen</a:t>
            </a:r>
            <a:endParaRPr lang="it-IT" sz="2000" dirty="0">
              <a:solidFill>
                <a:schemeClr val="bg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14300" y="59323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Roy</a:t>
            </a:r>
            <a:r>
              <a:rPr lang="it-IT" dirty="0" smtClean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Lichtenstein</a:t>
            </a:r>
            <a:endParaRPr lang="it-IT" dirty="0">
              <a:solidFill>
                <a:schemeClr val="bg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046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854" y="245268"/>
            <a:ext cx="5071340" cy="638556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46" y="183356"/>
            <a:ext cx="5058193" cy="649224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4960" y="6052660"/>
            <a:ext cx="1502894" cy="578168"/>
          </a:xfrm>
        </p:spPr>
        <p:txBody>
          <a:bodyPr>
            <a:noAutofit/>
          </a:bodyPr>
          <a:lstStyle/>
          <a:p>
            <a:pPr algn="ctr">
              <a:lnSpc>
                <a:spcPct val="70000"/>
              </a:lnSpc>
            </a:pPr>
            <a:r>
              <a:rPr lang="it-IT" sz="2500" dirty="0">
                <a:solidFill>
                  <a:schemeClr val="accent4">
                    <a:lumMod val="20000"/>
                    <a:lumOff val="80000"/>
                  </a:schemeClr>
                </a:solidFill>
                <a:latin typeface="Hobo Std" panose="020B0803040709020204" pitchFamily="34" charset="0"/>
                <a:ea typeface="Adobe Heiti Std R" panose="020B0400000000000000" pitchFamily="34" charset="-128"/>
              </a:rPr>
              <a:t>Mario </a:t>
            </a:r>
            <a:br>
              <a:rPr lang="it-IT" sz="2500" dirty="0">
                <a:solidFill>
                  <a:schemeClr val="accent4">
                    <a:lumMod val="20000"/>
                    <a:lumOff val="80000"/>
                  </a:schemeClr>
                </a:solidFill>
                <a:latin typeface="Hobo Std" panose="020B0803040709020204" pitchFamily="34" charset="0"/>
                <a:ea typeface="Adobe Heiti Std R" panose="020B0400000000000000" pitchFamily="34" charset="-128"/>
              </a:rPr>
            </a:br>
            <a:r>
              <a:rPr lang="it-IT" sz="2500" dirty="0">
                <a:solidFill>
                  <a:schemeClr val="accent4">
                    <a:lumMod val="20000"/>
                    <a:lumOff val="80000"/>
                  </a:schemeClr>
                </a:solidFill>
                <a:latin typeface="Hobo Std" panose="020B0803040709020204" pitchFamily="34" charset="0"/>
                <a:ea typeface="Adobe Heiti Std R" panose="020B0400000000000000" pitchFamily="34" charset="-128"/>
              </a:rPr>
              <a:t>Lo Verde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5276239" y="264316"/>
            <a:ext cx="1502894" cy="9729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Hobo Std" panose="020B0803040709020204" pitchFamily="34" charset="0"/>
                <a:ea typeface="Adobe Heiti Std R" panose="020B0400000000000000" pitchFamily="34" charset="-128"/>
              </a:rPr>
              <a:t>L’Urlo </a:t>
            </a:r>
          </a:p>
          <a:p>
            <a:pPr algn="ctr"/>
            <a:r>
              <a:rPr lang="it-IT" sz="2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Hobo Std" panose="020B0803040709020204" pitchFamily="34" charset="0"/>
                <a:ea typeface="Adobe Heiti Std R" panose="020B0400000000000000" pitchFamily="34" charset="-128"/>
              </a:rPr>
              <a:t>di</a:t>
            </a:r>
          </a:p>
          <a:p>
            <a:pPr algn="ctr"/>
            <a:r>
              <a:rPr lang="it-IT" sz="2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Hobo Std" panose="020B0803040709020204" pitchFamily="34" charset="0"/>
                <a:ea typeface="Adobe Heiti Std R" panose="020B0400000000000000" pitchFamily="34" charset="-128"/>
              </a:rPr>
              <a:t> </a:t>
            </a:r>
            <a:r>
              <a:rPr lang="it-IT" sz="2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Hobo Std" panose="020B0803040709020204" pitchFamily="34" charset="0"/>
                <a:ea typeface="Adobe Heiti Std R" panose="020B0400000000000000" pitchFamily="34" charset="-128"/>
              </a:rPr>
              <a:t>Munch</a:t>
            </a:r>
            <a:endParaRPr lang="it-IT" sz="2800" dirty="0">
              <a:solidFill>
                <a:schemeClr val="accent4">
                  <a:lumMod val="20000"/>
                  <a:lumOff val="80000"/>
                </a:schemeClr>
              </a:solidFill>
              <a:latin typeface="Hobo Std" panose="020B0803040709020204" pitchFamily="34" charset="0"/>
              <a:ea typeface="Adobe Heiti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15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B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3555" r="2671" b="4444"/>
          <a:stretch/>
        </p:blipFill>
        <p:spPr>
          <a:xfrm>
            <a:off x="514135" y="370224"/>
            <a:ext cx="5063705" cy="614110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120" y="396116"/>
            <a:ext cx="5035517" cy="613044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754880" y="0"/>
            <a:ext cx="2754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Elephant" panose="02020904090505020303" pitchFamily="18" charset="0"/>
              </a:rPr>
              <a:t>Il Dottor </a:t>
            </a:r>
            <a:r>
              <a:rPr lang="it-IT" sz="2400" dirty="0" err="1" smtClean="0">
                <a:solidFill>
                  <a:schemeClr val="bg1"/>
                </a:solidFill>
                <a:latin typeface="Elephant" panose="02020904090505020303" pitchFamily="18" charset="0"/>
              </a:rPr>
              <a:t>Gachet</a:t>
            </a:r>
            <a:endParaRPr lang="it-IT" sz="2400" dirty="0">
              <a:solidFill>
                <a:schemeClr val="bg1"/>
              </a:solidFill>
              <a:latin typeface="Elephant" panose="02020904090505020303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463040" y="6457295"/>
            <a:ext cx="2921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Elephant" panose="02020904090505020303" pitchFamily="18" charset="0"/>
              </a:rPr>
              <a:t>Vincent Van Gogh</a:t>
            </a:r>
            <a:endParaRPr lang="it-IT" sz="2400" dirty="0">
              <a:solidFill>
                <a:schemeClr val="bg1"/>
              </a:solidFill>
              <a:latin typeface="Elephant" panose="02020904090505020303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948624" y="6487775"/>
            <a:ext cx="2588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Elephant" panose="02020904090505020303" pitchFamily="18" charset="0"/>
              </a:rPr>
              <a:t>Mario Lo Verde</a:t>
            </a:r>
            <a:endParaRPr lang="it-IT" sz="2400" dirty="0">
              <a:solidFill>
                <a:schemeClr val="bg1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80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549" y="192111"/>
            <a:ext cx="5120947" cy="636342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5455" b="13227"/>
          <a:stretch/>
        </p:blipFill>
        <p:spPr>
          <a:xfrm>
            <a:off x="274937" y="199367"/>
            <a:ext cx="4378062" cy="634891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617057" y="2386808"/>
            <a:ext cx="2312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spc="300" dirty="0" smtClean="0">
                <a:solidFill>
                  <a:srgbClr val="0479D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Donna Tahitiana</a:t>
            </a:r>
          </a:p>
          <a:p>
            <a:pPr algn="ctr"/>
            <a:r>
              <a:rPr lang="it-IT" sz="2000" spc="300" dirty="0" smtClean="0">
                <a:solidFill>
                  <a:srgbClr val="0479D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con un fiore</a:t>
            </a:r>
          </a:p>
        </p:txBody>
      </p:sp>
      <p:sp>
        <p:nvSpPr>
          <p:cNvPr id="9" name="Rettangolo 8"/>
          <p:cNvSpPr/>
          <p:nvPr/>
        </p:nvSpPr>
        <p:spPr>
          <a:xfrm>
            <a:off x="4652999" y="192111"/>
            <a:ext cx="1351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pc="300" dirty="0">
                <a:solidFill>
                  <a:srgbClr val="FFFF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Paul </a:t>
            </a:r>
            <a:endParaRPr lang="it-IT" spc="300" dirty="0" smtClean="0">
              <a:solidFill>
                <a:srgbClr val="FFFF00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r>
              <a:rPr lang="it-IT" spc="300" dirty="0" smtClean="0">
                <a:solidFill>
                  <a:srgbClr val="FFFF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Gauguin</a:t>
            </a:r>
            <a:endParaRPr lang="it-IT" spc="300" dirty="0">
              <a:solidFill>
                <a:srgbClr val="FFFF00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432023" y="5901951"/>
            <a:ext cx="14975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pc="300" dirty="0" smtClean="0">
                <a:solidFill>
                  <a:srgbClr val="FFFF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Amina </a:t>
            </a:r>
          </a:p>
          <a:p>
            <a:pPr algn="r"/>
            <a:r>
              <a:rPr lang="it-IT" spc="300" dirty="0" err="1" smtClean="0">
                <a:solidFill>
                  <a:srgbClr val="FFFF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Mabrouki</a:t>
            </a:r>
            <a:endParaRPr lang="it-IT" spc="300" dirty="0">
              <a:solidFill>
                <a:srgbClr val="FFFF00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800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B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t="9096" r="4723" b="20596"/>
          <a:stretch/>
        </p:blipFill>
        <p:spPr>
          <a:xfrm>
            <a:off x="2543635" y="-31310"/>
            <a:ext cx="8808720" cy="6889310"/>
          </a:xfrm>
        </p:spPr>
      </p:pic>
      <p:sp>
        <p:nvSpPr>
          <p:cNvPr id="5" name="CasellaDiTesto 4"/>
          <p:cNvSpPr txBox="1"/>
          <p:nvPr/>
        </p:nvSpPr>
        <p:spPr>
          <a:xfrm>
            <a:off x="243840" y="2982990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Giulia </a:t>
            </a:r>
            <a:r>
              <a:rPr lang="it-IT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Sermidi</a:t>
            </a:r>
            <a:endParaRPr lang="it-IT" sz="2400" dirty="0">
              <a:solidFill>
                <a:schemeClr val="accent4">
                  <a:lumMod val="20000"/>
                  <a:lumOff val="80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52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111</Words>
  <Application>Microsoft Office PowerPoint</Application>
  <PresentationFormat>Widescreen</PresentationFormat>
  <Paragraphs>44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37" baseType="lpstr">
      <vt:lpstr>Adobe Fan Heiti Std B</vt:lpstr>
      <vt:lpstr>Adobe Gothic Std B</vt:lpstr>
      <vt:lpstr>Adobe Heiti Std R</vt:lpstr>
      <vt:lpstr>Adobe Caslon Pro Bold</vt:lpstr>
      <vt:lpstr>Arial</vt:lpstr>
      <vt:lpstr>Bernard MT Condensed</vt:lpstr>
      <vt:lpstr>Bradley Hand ITC</vt:lpstr>
      <vt:lpstr>Calibri</vt:lpstr>
      <vt:lpstr>Calibri Light</vt:lpstr>
      <vt:lpstr>Castellar</vt:lpstr>
      <vt:lpstr>Century Gothic</vt:lpstr>
      <vt:lpstr>Elephant</vt:lpstr>
      <vt:lpstr>Franklin Gothic Medium</vt:lpstr>
      <vt:lpstr>Freestyle Script</vt:lpstr>
      <vt:lpstr>Hobo Std</vt:lpstr>
      <vt:lpstr>Monotype Corsiva</vt:lpstr>
      <vt:lpstr>Segoe UI Semibold</vt:lpstr>
      <vt:lpstr>Tema di Office</vt:lpstr>
      <vt:lpstr>Presentazione standard di PowerPoint</vt:lpstr>
      <vt:lpstr>Presentazione standard di PowerPoint</vt:lpstr>
      <vt:lpstr>Presentazione standard di PowerPoint</vt:lpstr>
      <vt:lpstr>Sofia Chiaradonna</vt:lpstr>
      <vt:lpstr>Presentazione standard di PowerPoint</vt:lpstr>
      <vt:lpstr>Mario  Lo Verde</vt:lpstr>
      <vt:lpstr>Presentazione standard di PowerPoint</vt:lpstr>
      <vt:lpstr>Presentazione standard di PowerPoint</vt:lpstr>
      <vt:lpstr>Presentazione standard di PowerPoint</vt:lpstr>
      <vt:lpstr>“Gli Amanti”  RENè Magritte </vt:lpstr>
      <vt:lpstr>Sara Ariotto</vt:lpstr>
      <vt:lpstr>Luca Baroni</vt:lpstr>
      <vt:lpstr>Frida Kahlo</vt:lpstr>
      <vt:lpstr>Presentazione standard di PowerPoint</vt:lpstr>
      <vt:lpstr>Presentazione standard di PowerPoint</vt:lpstr>
      <vt:lpstr>Presentazione standard di PowerPoint</vt:lpstr>
      <vt:lpstr>“Ballerina” di Edgar Degas</vt:lpstr>
      <vt:lpstr>Lorenzo Varlese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Leonardo Scarantino</dc:creator>
  <cp:lastModifiedBy>Cecilia Cosulich</cp:lastModifiedBy>
  <cp:revision>58</cp:revision>
  <dcterms:created xsi:type="dcterms:W3CDTF">2020-04-25T17:37:39Z</dcterms:created>
  <dcterms:modified xsi:type="dcterms:W3CDTF">2020-11-23T16:09:40Z</dcterms:modified>
</cp:coreProperties>
</file>